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sldIdLst>
    <p:sldId id="302" r:id="rId5"/>
    <p:sldId id="303" r:id="rId6"/>
    <p:sldId id="304" r:id="rId7"/>
    <p:sldId id="414" r:id="rId8"/>
    <p:sldId id="295" r:id="rId9"/>
    <p:sldId id="394" r:id="rId10"/>
    <p:sldId id="350" r:id="rId11"/>
    <p:sldId id="395" r:id="rId12"/>
    <p:sldId id="287" r:id="rId13"/>
    <p:sldId id="409" r:id="rId14"/>
    <p:sldId id="416" r:id="rId15"/>
    <p:sldId id="417" r:id="rId16"/>
    <p:sldId id="415" r:id="rId17"/>
    <p:sldId id="289" r:id="rId18"/>
    <p:sldId id="418" r:id="rId19"/>
    <p:sldId id="428" r:id="rId20"/>
    <p:sldId id="419" r:id="rId21"/>
    <p:sldId id="423" r:id="rId22"/>
    <p:sldId id="420" r:id="rId23"/>
    <p:sldId id="427" r:id="rId24"/>
    <p:sldId id="429" r:id="rId25"/>
    <p:sldId id="430" r:id="rId26"/>
    <p:sldId id="422" r:id="rId27"/>
    <p:sldId id="424" r:id="rId28"/>
    <p:sldId id="421" r:id="rId29"/>
    <p:sldId id="425" r:id="rId30"/>
    <p:sldId id="354" r:id="rId31"/>
    <p:sldId id="426" r:id="rId32"/>
    <p:sldId id="410" r:id="rId33"/>
    <p:sldId id="431" r:id="rId34"/>
    <p:sldId id="4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5A"/>
    <a:srgbClr val="0F2E59"/>
    <a:srgbClr val="57BB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53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249EF-68A9-A444-9A2A-7B466D60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613" y="304810"/>
            <a:ext cx="2206244" cy="7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vasp.at/" TargetMode="External"/><Relationship Id="rId3" Type="http://schemas.openxmlformats.org/officeDocument/2006/relationships/hyperlink" Target="https://www.castep.org/" TargetMode="External"/><Relationship Id="rId7" Type="http://schemas.openxmlformats.org/officeDocument/2006/relationships/hyperlink" Target="https://opensbli.github.io/" TargetMode="External"/><Relationship Id="rId2" Type="http://schemas.openxmlformats.org/officeDocument/2006/relationships/hyperlink" Target="https://mvapich.cse.ohio-state.edu/benchma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mo-ocean.eu/" TargetMode="External"/><Relationship Id="rId5" Type="http://schemas.openxmlformats.org/officeDocument/2006/relationships/hyperlink" Target="https://www.gromacs.org/" TargetMode="External"/><Relationship Id="rId4" Type="http://schemas.openxmlformats.org/officeDocument/2006/relationships/hyperlink" Target="https://www.cp2k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2k.org/performance#lih-hfx" TargetMode="External"/><Relationship Id="rId2" Type="http://schemas.openxmlformats.org/officeDocument/2006/relationships/hyperlink" Target="http://www.castep.org/CASTEP/DN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ge.ipsl.jussieu.fr/nemo/wiki/Users/ReferenceConfigurations/GYRE_PISCES" TargetMode="External"/><Relationship Id="rId4" Type="http://schemas.openxmlformats.org/officeDocument/2006/relationships/hyperlink" Target="https://www.mpinat.mpg.de/grubmueller/bench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/>
          <a:lstStyle/>
          <a:p>
            <a:r>
              <a:rPr lang="en-US" dirty="0" err="1"/>
              <a:t>OpenFabrics</a:t>
            </a:r>
            <a:r>
              <a:rPr lang="en-US" dirty="0"/>
              <a:t> and UCX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the ARCHER2 HPE Cray EX system</a:t>
            </a:r>
          </a:p>
          <a:p>
            <a:r>
              <a:rPr lang="en-US" dirty="0"/>
              <a:t>Michael </a:t>
            </a:r>
            <a:r>
              <a:rPr lang="en-US" dirty="0" err="1"/>
              <a:t>Bareford</a:t>
            </a:r>
            <a:r>
              <a:rPr lang="en-US" dirty="0"/>
              <a:t>, David Henty, William Lucas, Andy Turner</a:t>
            </a:r>
          </a:p>
          <a:p>
            <a:r>
              <a:rPr lang="en-US" dirty="0"/>
              <a:t>EPCC, The University of Edinburgh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550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DFC-F7AF-E74B-AE68-9AB06A2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details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FC24-4934-9149-8D4E-FC126CA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Full details of the benchmarks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https://github.com/ARCHER2-HPC/performance_ofi-ucx</a:t>
            </a:r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Benchmark descriptions and input decks</a:t>
            </a:r>
          </a:p>
          <a:p>
            <a:pPr lvl="1"/>
            <a:r>
              <a:rPr lang="en-US" dirty="0"/>
              <a:t>Job submission scripts</a:t>
            </a:r>
          </a:p>
          <a:p>
            <a:pPr lvl="1"/>
            <a:r>
              <a:rPr lang="en-US" dirty="0"/>
              <a:t>Build instructions and versions of software used</a:t>
            </a:r>
          </a:p>
          <a:p>
            <a:pPr lvl="1"/>
            <a:r>
              <a:rPr lang="en-US" dirty="0"/>
              <a:t>Raw results and outputs from benchmark runs</a:t>
            </a:r>
          </a:p>
          <a:p>
            <a:pPr lvl="1"/>
            <a:r>
              <a:rPr lang="en-US" dirty="0"/>
              <a:t>Output from profiles on different node counts (</a:t>
            </a:r>
            <a:r>
              <a:rPr lang="en-US" dirty="0" err="1"/>
              <a:t>CrayPAT</a:t>
            </a:r>
            <a:r>
              <a:rPr lang="en-US" dirty="0"/>
              <a:t>-lite)</a:t>
            </a:r>
          </a:p>
          <a:p>
            <a:pPr lvl="1"/>
            <a:r>
              <a:rPr lang="en-US" dirty="0"/>
              <a:t>Analysis scripts</a:t>
            </a:r>
          </a:p>
          <a:p>
            <a:pPr lvl="1"/>
            <a:endParaRPr lang="en-US" dirty="0"/>
          </a:p>
          <a:p>
            <a:r>
              <a:rPr lang="en-US" dirty="0"/>
              <a:t>Multiple runs (typically 5) of each benchmark at each point.</a:t>
            </a:r>
          </a:p>
          <a:p>
            <a:pPr lvl="1"/>
            <a:r>
              <a:rPr lang="en-US" dirty="0"/>
              <a:t>Best result used </a:t>
            </a:r>
            <a:r>
              <a:rPr lang="en-US"/>
              <a:t>for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A6D5-849F-8E45-B194-86D2B35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5E70F-A7E8-E041-9040-653732E8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4F5-B403-A044-899A-293267C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D9C6-6AC8-AE4F-AB30-0B286889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Synthetic:</a:t>
            </a:r>
          </a:p>
          <a:p>
            <a:pPr lvl="1"/>
            <a:r>
              <a:rPr lang="en-US" dirty="0"/>
              <a:t>Ohio State University (OSU) MPI micro-benchmarks</a:t>
            </a:r>
          </a:p>
          <a:p>
            <a:pPr lvl="2"/>
            <a:r>
              <a:rPr lang="en-US" dirty="0">
                <a:hlinkClick r:id="rId2"/>
              </a:rPr>
              <a:t>https://mvapich.cse.ohio-state.edu/benchmarks/</a:t>
            </a:r>
            <a:r>
              <a:rPr lang="en-US" dirty="0"/>
              <a:t>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CASTEP: plane wave DFT materials science</a:t>
            </a:r>
          </a:p>
          <a:p>
            <a:pPr lvl="2"/>
            <a:r>
              <a:rPr lang="en-US" dirty="0">
                <a:hlinkClick r:id="rId3"/>
              </a:rPr>
              <a:t>https://www.castep.org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CP2K: </a:t>
            </a:r>
            <a:r>
              <a:rPr lang="en-US" dirty="0" err="1"/>
              <a:t>localised</a:t>
            </a:r>
            <a:r>
              <a:rPr lang="en-US" dirty="0"/>
              <a:t> basis set DFT materials science</a:t>
            </a:r>
          </a:p>
          <a:p>
            <a:pPr lvl="2"/>
            <a:r>
              <a:rPr lang="en-US" dirty="0">
                <a:hlinkClick r:id="rId4"/>
              </a:rPr>
              <a:t>https://www.cp2k.org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GROMACS: classical biomolecular modelling</a:t>
            </a:r>
          </a:p>
          <a:p>
            <a:pPr lvl="2"/>
            <a:r>
              <a:rPr lang="en-US" dirty="0">
                <a:hlinkClick r:id="rId5"/>
              </a:rPr>
              <a:t>https://www.gromacs.org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NEMO: </a:t>
            </a:r>
            <a:r>
              <a:rPr lang="en-GB" dirty="0"/>
              <a:t>oceanographic modelling code</a:t>
            </a:r>
            <a:endParaRPr lang="en-US" dirty="0"/>
          </a:p>
          <a:p>
            <a:pPr lvl="2"/>
            <a:r>
              <a:rPr lang="en-GB" dirty="0">
                <a:hlinkClick r:id="rId6"/>
              </a:rPr>
              <a:t>https://www.nemo-ocean.eu/</a:t>
            </a:r>
            <a:endParaRPr lang="en-US" dirty="0"/>
          </a:p>
          <a:p>
            <a:pPr lvl="1"/>
            <a:r>
              <a:rPr lang="en-US" dirty="0" err="1"/>
              <a:t>OpenSBLI</a:t>
            </a:r>
            <a:r>
              <a:rPr lang="en-US" dirty="0"/>
              <a:t>: CFD via domain specific language</a:t>
            </a:r>
          </a:p>
          <a:p>
            <a:pPr lvl="2"/>
            <a:r>
              <a:rPr lang="en-US" dirty="0">
                <a:hlinkClick r:id="rId7"/>
              </a:rPr>
              <a:t>https://opensbli.github.io/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VASP: DFT materials science</a:t>
            </a:r>
          </a:p>
          <a:p>
            <a:pPr lvl="2"/>
            <a:r>
              <a:rPr lang="en-US" dirty="0">
                <a:hlinkClick r:id="rId8"/>
              </a:rPr>
              <a:t>https://vasp.at/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5B8E-B619-5D41-955F-3C0417E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4AE3-4CD0-6143-9195-F3C8742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6A67-90B7-374A-9FF1-92FD436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benchmarks: key comms. 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2339-A858-C345-BB1D-0D781D79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CASTEP:</a:t>
            </a:r>
          </a:p>
          <a:p>
            <a:pPr lvl="1"/>
            <a:r>
              <a:rPr lang="en-US" dirty="0"/>
              <a:t>Large DNA benchmark: from CASTEP developers, </a:t>
            </a:r>
            <a:r>
              <a:rPr lang="en-US" dirty="0">
                <a:hlinkClick r:id="rId2"/>
              </a:rPr>
              <a:t>http://www.castep.org/CASTEP/DNA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MPI_Alltoallv</a:t>
            </a:r>
            <a:endParaRPr lang="en-US" dirty="0"/>
          </a:p>
          <a:p>
            <a:r>
              <a:rPr lang="en-US" dirty="0"/>
              <a:t>CP2K:</a:t>
            </a:r>
          </a:p>
          <a:p>
            <a:pPr lvl="1"/>
            <a:r>
              <a:rPr lang="en-US" dirty="0" err="1"/>
              <a:t>LiH</a:t>
            </a:r>
            <a:r>
              <a:rPr lang="en-US" dirty="0"/>
              <a:t> exact exchange: from CP2K, </a:t>
            </a:r>
            <a:r>
              <a:rPr lang="en-US" dirty="0">
                <a:hlinkClick r:id="rId3"/>
              </a:rPr>
              <a:t>https://www.cp2k.org/performance#lih-hfx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ScaLAPACK</a:t>
            </a:r>
            <a:r>
              <a:rPr lang="en-US" dirty="0"/>
              <a:t>/BLACS – generally translates to </a:t>
            </a:r>
            <a:r>
              <a:rPr lang="en-US" dirty="0" err="1"/>
              <a:t>MPI_Allreduce</a:t>
            </a:r>
            <a:endParaRPr lang="en-US" dirty="0"/>
          </a:p>
          <a:p>
            <a:r>
              <a:rPr lang="en-US" dirty="0"/>
              <a:t>GROMACS:</a:t>
            </a:r>
          </a:p>
          <a:p>
            <a:pPr lvl="1"/>
            <a:r>
              <a:rPr lang="en-US" dirty="0" err="1"/>
              <a:t>benchPEP</a:t>
            </a:r>
            <a:r>
              <a:rPr lang="en-US" dirty="0"/>
              <a:t> (12M atoms, peptides in water): from Dept. of Theoretical and Computational Biophysics, Max Planck Institute for Multidisciplinary Sciences, Göttingen, </a:t>
            </a:r>
            <a:r>
              <a:rPr lang="en-US" dirty="0">
                <a:hlinkClick r:id="rId4"/>
              </a:rPr>
              <a:t>https://www.mpinat.mpg.de/grubmueller/bench</a:t>
            </a:r>
            <a:r>
              <a:rPr lang="en-US" dirty="0"/>
              <a:t> </a:t>
            </a:r>
            <a:endParaRPr lang="en-US" baseline="30000" dirty="0"/>
          </a:p>
          <a:p>
            <a:pPr lvl="1"/>
            <a:r>
              <a:rPr lang="en-US" dirty="0"/>
              <a:t>Point-to-point MPI communications</a:t>
            </a:r>
          </a:p>
          <a:p>
            <a:r>
              <a:rPr lang="en-US" dirty="0"/>
              <a:t>NEMO:</a:t>
            </a:r>
          </a:p>
          <a:p>
            <a:pPr lvl="1"/>
            <a:r>
              <a:rPr lang="en-GB" dirty="0"/>
              <a:t>Double gyre system in the northern hemisphere (</a:t>
            </a:r>
            <a:r>
              <a:rPr lang="en-US" dirty="0"/>
              <a:t>GYRE_PISCES benchmark): from NEMO, </a:t>
            </a:r>
            <a:r>
              <a:rPr lang="en-US" dirty="0">
                <a:hlinkClick r:id="rId5"/>
              </a:rPr>
              <a:t>https://forge.ipsl.jussieu.fr/nemo/wiki/Users/ReferenceConfigurations/GYRE_PISCES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Detached mode (2 I/O servers and 48 ocean tasks per node).</a:t>
            </a:r>
          </a:p>
          <a:p>
            <a:pPr lvl="1"/>
            <a:r>
              <a:rPr lang="en-US" dirty="0" err="1"/>
              <a:t>MPI_Allgather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r>
              <a:rPr lang="en-US" dirty="0"/>
              <a:t>, </a:t>
            </a:r>
            <a:r>
              <a:rPr lang="en-US" dirty="0" err="1"/>
              <a:t>MPI_Alltoallv</a:t>
            </a:r>
            <a:endParaRPr lang="en-US" dirty="0"/>
          </a:p>
          <a:p>
            <a:r>
              <a:rPr lang="en-US" dirty="0" err="1"/>
              <a:t>OpenSBLI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Taylor-Green vortex calculation, from UK Turbulence Consortium</a:t>
            </a:r>
          </a:p>
          <a:p>
            <a:pPr lvl="1"/>
            <a:r>
              <a:rPr lang="en-US" dirty="0"/>
              <a:t>Point to point MPI communications</a:t>
            </a:r>
          </a:p>
          <a:p>
            <a:r>
              <a:rPr lang="en-US" dirty="0"/>
              <a:t>VASP:</a:t>
            </a:r>
          </a:p>
          <a:p>
            <a:pPr lvl="1"/>
            <a:r>
              <a:rPr lang="en-US" dirty="0"/>
              <a:t>TiO</a:t>
            </a:r>
            <a:r>
              <a:rPr lang="en-US" baseline="-25000" dirty="0"/>
              <a:t>2</a:t>
            </a:r>
            <a:r>
              <a:rPr lang="en-US" dirty="0"/>
              <a:t> supercell, pure DFT, from Materials Chemistry Consortium</a:t>
            </a:r>
          </a:p>
          <a:p>
            <a:pPr lvl="1"/>
            <a:r>
              <a:rPr lang="en-US" dirty="0" err="1"/>
              <a:t>MPI_Alltoallv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0F199-5259-024C-9D9B-41B60CC0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7BDEC-C2F5-7A4F-83E5-98BAA2BD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4A0-B9B7-634B-ACA9-B5AE20BA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environment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46DC-4A4D-234C-A95E-E12C4E7F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software: Shasta 1.4</a:t>
            </a:r>
          </a:p>
          <a:p>
            <a:r>
              <a:rPr lang="en-US" dirty="0"/>
              <a:t>HPE Cray Programming Environment (CPE) 21.09</a:t>
            </a:r>
          </a:p>
          <a:p>
            <a:pPr lvl="1"/>
            <a:r>
              <a:rPr lang="en-US" dirty="0"/>
              <a:t>HPE Cray MPICH 8.1.9</a:t>
            </a:r>
          </a:p>
          <a:p>
            <a:pPr lvl="1"/>
            <a:r>
              <a:rPr lang="en-US" dirty="0" err="1"/>
              <a:t>OpenFabrics</a:t>
            </a:r>
            <a:r>
              <a:rPr lang="en-US" dirty="0"/>
              <a:t>: 1.11.0.4.71 (</a:t>
            </a:r>
            <a:r>
              <a:rPr lang="en-US" dirty="0" err="1"/>
              <a:t>libfabric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UCX: 1.9.0 (from Mellanox HPCX 2.7.0)</a:t>
            </a:r>
          </a:p>
          <a:p>
            <a:r>
              <a:rPr lang="en-US" dirty="0"/>
              <a:t>Compilers:</a:t>
            </a:r>
          </a:p>
          <a:p>
            <a:pPr lvl="1"/>
            <a:r>
              <a:rPr lang="en-US" dirty="0"/>
              <a:t>GCC 11.2.0: OSU MPI, CP2K, GROMACS, NEMO, VASP</a:t>
            </a:r>
          </a:p>
          <a:p>
            <a:pPr lvl="1"/>
            <a:r>
              <a:rPr lang="en-US" dirty="0"/>
              <a:t>CCE 12.0.3: </a:t>
            </a:r>
            <a:r>
              <a:rPr lang="en-US" dirty="0" err="1"/>
              <a:t>OpenSBLI</a:t>
            </a:r>
            <a:r>
              <a:rPr lang="en-US" dirty="0"/>
              <a:t>, CASTEP, NEMO</a:t>
            </a:r>
          </a:p>
          <a:p>
            <a:r>
              <a:rPr lang="en-US" dirty="0"/>
              <a:t>Other CPE components</a:t>
            </a:r>
          </a:p>
          <a:p>
            <a:pPr lvl="1"/>
            <a:r>
              <a:rPr lang="en-US" dirty="0"/>
              <a:t>FFTW 3.3.8.11: CASTEP, CP2K, VASP</a:t>
            </a:r>
          </a:p>
          <a:p>
            <a:pPr lvl="1"/>
            <a:r>
              <a:rPr lang="en-US" dirty="0"/>
              <a:t>XIOS 2.5: NEMO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9197E-C344-B346-B0E8-A8C30A04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AD911-64EE-5744-B1A3-E6CCD51B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A597D5B-F835-3847-9997-8F097BBF4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9EE1-E458-3871-7A26-ACB06C6A45DD}"/>
              </a:ext>
            </a:extLst>
          </p:cNvPr>
          <p:cNvSpPr txBox="1"/>
          <p:nvPr/>
        </p:nvSpPr>
        <p:spPr>
          <a:xfrm>
            <a:off x="7325801" y="1246188"/>
            <a:ext cx="427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128 cores per node</a:t>
            </a:r>
          </a:p>
        </p:txBody>
      </p:sp>
    </p:spTree>
    <p:extLst>
      <p:ext uri="{BB962C8B-B14F-4D97-AF65-F5344CB8AC3E}">
        <p14:creationId xmlns:p14="http://schemas.microsoft.com/office/powerpoint/2010/main" val="146089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971B5F-FEB2-8948-A765-81E0764860CF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OFI performs better with fewer threads per task, but with more threads MPI’s reduced importance allows OFI and UCX to perform very similarly.</a:t>
            </a:r>
          </a:p>
          <a:p>
            <a:r>
              <a:rPr lang="en-US" dirty="0"/>
              <a:t>OFI and UCX profiles are similar to one another independent of number of nodes.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F21A96-6351-F740-B766-EEF51030D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4800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SCF time: 2568.39s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5.0% Scatter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SCF time: 2867.39s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55.6%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43.1%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7.7% Scatter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SCF time: 4020.28s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91.8% MPI</a:t>
                      </a:r>
                    </a:p>
                    <a:p>
                      <a:r>
                        <a:rPr lang="en-US" dirty="0"/>
                        <a:t>      85.4%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3.9% Scatter</a:t>
                      </a:r>
                    </a:p>
                    <a:p>
                      <a:r>
                        <a:rPr lang="en-US" dirty="0"/>
                        <a:t>      1.9%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SCF time: 5764.28s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94.3% MPI</a:t>
                      </a:r>
                    </a:p>
                    <a:p>
                      <a:r>
                        <a:rPr lang="en-US" dirty="0"/>
                        <a:t>      86.8%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4.7% Scatter</a:t>
                      </a:r>
                    </a:p>
                    <a:p>
                      <a:r>
                        <a:rPr lang="en-US" dirty="0"/>
                        <a:t>      2.5%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21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A13B-DA49-8E42-B27B-0D062632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015935-CCD8-064B-9CD9-F3FF58CA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13B80-7292-3B46-A461-7CCDEDE5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D65A-ADAC-E242-880F-1DAC4231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AD4DC-9C48-B1FF-61D5-F064AF7F17C6}"/>
              </a:ext>
            </a:extLst>
          </p:cNvPr>
          <p:cNvSpPr txBox="1"/>
          <p:nvPr/>
        </p:nvSpPr>
        <p:spPr>
          <a:xfrm>
            <a:off x="7171565" y="4605051"/>
            <a:ext cx="427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8 OpenMP threads per MPI process and 128 cores per node</a:t>
            </a:r>
          </a:p>
        </p:txBody>
      </p:sp>
    </p:spTree>
    <p:extLst>
      <p:ext uri="{BB962C8B-B14F-4D97-AF65-F5344CB8AC3E}">
        <p14:creationId xmlns:p14="http://schemas.microsoft.com/office/powerpoint/2010/main" val="252554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451B-267F-CF4A-A40D-9CE3AC7A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CDD45-26C0-3144-8FF8-C1F996B7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7C8E8-8FED-F54B-BF8D-70858214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66290E-0456-4B4F-98F8-8BE39D75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03149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5.5%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3.0%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3.2%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103.082s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19.8% MPI</a:t>
                      </a:r>
                    </a:p>
                    <a:p>
                      <a:r>
                        <a:rPr lang="en-US" dirty="0"/>
                        <a:t>      6.4% Barrier</a:t>
                      </a:r>
                    </a:p>
                    <a:p>
                      <a:r>
                        <a:rPr lang="en-US" dirty="0"/>
                        <a:t>      5.3%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2.7%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1.1%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67.164s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14.9% MPI</a:t>
                      </a:r>
                    </a:p>
                    <a:p>
                      <a:r>
                        <a:rPr lang="en-US" dirty="0"/>
                        <a:t>      6.6% Barrier</a:t>
                      </a:r>
                    </a:p>
                    <a:p>
                      <a:r>
                        <a:rPr lang="en-US" dirty="0"/>
                        <a:t>      3.3%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3.0%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F93D64-E4E4-7848-AD8A-44620AA1B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</a:t>
            </a:r>
          </a:p>
          <a:p>
            <a:r>
              <a:rPr lang="en-US" dirty="0" err="1"/>
              <a:t>MPI_Alltoallv</a:t>
            </a:r>
            <a:r>
              <a:rPr lang="en-US" dirty="0"/>
              <a:t> appears in profiles for OFI but not UCX</a:t>
            </a:r>
          </a:p>
        </p:txBody>
      </p:sp>
    </p:spTree>
    <p:extLst>
      <p:ext uri="{BB962C8B-B14F-4D97-AF65-F5344CB8AC3E}">
        <p14:creationId xmlns:p14="http://schemas.microsoft.com/office/powerpoint/2010/main" val="424775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548-144D-E74E-9AF0-7253576F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GROMACS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27A70-CEC5-9B4B-87BD-CAA6F8F8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ABD5-051F-D144-919A-234B2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19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1FA1142-DB91-BF47-8448-BDA145780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C5D66-C967-2E7D-043E-B4BB950364FF}"/>
              </a:ext>
            </a:extLst>
          </p:cNvPr>
          <p:cNvSpPr txBox="1"/>
          <p:nvPr/>
        </p:nvSpPr>
        <p:spPr>
          <a:xfrm>
            <a:off x="8394437" y="3835151"/>
            <a:ext cx="427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128 cores per node</a:t>
            </a:r>
          </a:p>
        </p:txBody>
      </p:sp>
    </p:spTree>
    <p:extLst>
      <p:ext uri="{BB962C8B-B14F-4D97-AF65-F5344CB8AC3E}">
        <p14:creationId xmlns:p14="http://schemas.microsoft.com/office/powerpoint/2010/main" val="333517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C0F-17F4-9A48-97D2-26A300D1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GROMACS profiling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9F3B5-88C5-CF4F-81E4-C3DBA464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C491-476E-4E45-8680-9A7C54AB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67DBCA-0E49-D94A-99DB-E3D549B8B9CC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very similar between OFI and UCX at lower node counts. At larger node counts, UCX is slightly faster.</a:t>
            </a:r>
          </a:p>
          <a:p>
            <a:r>
              <a:rPr lang="en-US" dirty="0"/>
              <a:t>Marginally better performance with UCX at 8 nodes pure MPI due to less time spent in </a:t>
            </a:r>
            <a:r>
              <a:rPr lang="en-US" dirty="0" err="1"/>
              <a:t>MPI_Bcast</a:t>
            </a:r>
            <a:r>
              <a:rPr lang="en-US" dirty="0"/>
              <a:t> and </a:t>
            </a:r>
            <a:r>
              <a:rPr lang="en-US" dirty="0" err="1"/>
              <a:t>MPI_Recv</a:t>
            </a:r>
            <a:r>
              <a:rPr lang="en-US" dirty="0"/>
              <a:t>.</a:t>
            </a:r>
          </a:p>
          <a:p>
            <a:r>
              <a:rPr lang="en-US" dirty="0"/>
              <a:t>Using 64 nodes and pure MPI, </a:t>
            </a:r>
            <a:r>
              <a:rPr lang="en-US" dirty="0" err="1"/>
              <a:t>MPI_Scatterv</a:t>
            </a:r>
            <a:r>
              <a:rPr lang="en-US" dirty="0"/>
              <a:t> takes most of the time with OFI, but doesn’t appear for UCX.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59AA98-4F82-B342-ABFF-1774B0EE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89330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228.219s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12.7%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5.0%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2.8% </a:t>
                      </a:r>
                      <a:r>
                        <a:rPr lang="en-US" dirty="0" err="1"/>
                        <a:t>Alltoall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224.501s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14.4%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1.9%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1.1%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35.971s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88.9% MPI</a:t>
                      </a:r>
                    </a:p>
                    <a:p>
                      <a:r>
                        <a:rPr lang="en-US" dirty="0"/>
                        <a:t>      58.4% </a:t>
                      </a:r>
                      <a:r>
                        <a:rPr lang="en-US" dirty="0" err="1"/>
                        <a:t>Scatterv</a:t>
                      </a:r>
                      <a:endParaRPr lang="en-US" dirty="0"/>
                    </a:p>
                    <a:p>
                      <a:r>
                        <a:rPr lang="en-US" dirty="0"/>
                        <a:t>      21.2%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32.465s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48.1% MPI</a:t>
                      </a:r>
                    </a:p>
                    <a:p>
                      <a:r>
                        <a:rPr lang="en-US" dirty="0"/>
                        <a:t>      11.2%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9.1%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6.2%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6.0%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5.7%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911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9FAE6-2DA5-F346-8D07-EECD55FB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35CDC-71EB-9B47-AB07-EFFA8FF0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64DF997-C73C-8745-AE15-0EBD3915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66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C0F-17F4-9A48-97D2-26A300D1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NEMO profiling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9F3B5-88C5-CF4F-81E4-C3DBA464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C491-476E-4E45-8680-9A7C54AB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67DBCA-0E49-D94A-99DB-E3D549B8B9CC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very similar between OFI and UCX for both CCE12 and GCC11.</a:t>
            </a:r>
          </a:p>
          <a:p>
            <a:r>
              <a:rPr lang="en-US" dirty="0"/>
              <a:t>Slight differences seen with 32 node jobs. UCX better than OFI:  6% (CCE12) and 3% (GCC11).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59AA98-4F82-B342-ABFF-1774B0EE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88882"/>
              </p:ext>
            </p:extLst>
          </p:nvPr>
        </p:nvGraphicFramePr>
        <p:xfrm>
          <a:off x="6318625" y="1045309"/>
          <a:ext cx="5235088" cy="4828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65649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18153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1706 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1702 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181534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428 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402 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91C8B9-65CE-BE4C-B9AB-3C805CFC1D6A}"/>
              </a:ext>
            </a:extLst>
          </p:cNvPr>
          <p:cNvSpPr txBox="1"/>
          <p:nvPr/>
        </p:nvSpPr>
        <p:spPr>
          <a:xfrm>
            <a:off x="10886661" y="583324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CCE12</a:t>
            </a:r>
          </a:p>
        </p:txBody>
      </p:sp>
    </p:spTree>
    <p:extLst>
      <p:ext uri="{BB962C8B-B14F-4D97-AF65-F5344CB8AC3E}">
        <p14:creationId xmlns:p14="http://schemas.microsoft.com/office/powerpoint/2010/main" val="123320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05EF-F05A-0E41-9E7A-B217E181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E5E3B6F-CF84-2245-A5A7-CC7B88671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58DD-87FD-5043-9C32-00CF789D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0E78-28F9-8A42-A82E-D3EA196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E1F91-9077-A4F0-7C1E-A2EDA95F71B4}"/>
              </a:ext>
            </a:extLst>
          </p:cNvPr>
          <p:cNvSpPr txBox="1"/>
          <p:nvPr/>
        </p:nvSpPr>
        <p:spPr>
          <a:xfrm>
            <a:off x="7590206" y="4275826"/>
            <a:ext cx="427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128 cores per node, pure MPI</a:t>
            </a:r>
          </a:p>
        </p:txBody>
      </p:sp>
    </p:spTree>
    <p:extLst>
      <p:ext uri="{BB962C8B-B14F-4D97-AF65-F5344CB8AC3E}">
        <p14:creationId xmlns:p14="http://schemas.microsoft.com/office/powerpoint/2010/main" val="1683344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188D-14A0-3247-B995-9587A671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2585-04AD-C544-9633-B10230A7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401235" cy="4930054"/>
          </a:xfrm>
        </p:spPr>
        <p:txBody>
          <a:bodyPr/>
          <a:lstStyle/>
          <a:p>
            <a:r>
              <a:rPr lang="en-US" dirty="0"/>
              <a:t>Performance and scaling very similar for OFI and UCX</a:t>
            </a:r>
          </a:p>
          <a:p>
            <a:r>
              <a:rPr lang="en-US" dirty="0"/>
              <a:t>Profiles shows similar timings between OFI and UCX</a:t>
            </a:r>
          </a:p>
          <a:p>
            <a:r>
              <a:rPr lang="en-US" dirty="0"/>
              <a:t>MPI parts are based around point-to-point comms and are not critical to scaling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MPI_Waitall</a:t>
            </a:r>
            <a:r>
              <a:rPr lang="en-US" dirty="0"/>
              <a:t> calls are part of calculation initialization and can be reduced by running for longer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AD960-29E9-DE43-A192-DD9BD422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0A985-DF87-864F-BF80-EC59D69C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0C3ABB-897F-1F48-A9F0-B4CFB99F6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91240"/>
              </p:ext>
            </p:extLst>
          </p:nvPr>
        </p:nvGraphicFramePr>
        <p:xfrm>
          <a:off x="6318625" y="1045310"/>
          <a:ext cx="5235088" cy="359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3442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0.483s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22.1%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21.5%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0.475s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26.3%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0.061s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42.1% MPI</a:t>
                      </a:r>
                    </a:p>
                    <a:p>
                      <a:r>
                        <a:rPr lang="en-US" dirty="0"/>
                        <a:t>      40.2%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1.0%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0.058s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38.0% MPI</a:t>
                      </a:r>
                    </a:p>
                    <a:p>
                      <a:r>
                        <a:rPr lang="en-US" dirty="0"/>
                        <a:t>      37.3%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132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A891-7F25-BC48-8BE2-4346B39D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8FD93E6-F08D-E740-8C7C-07DF55A6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DB1F9-3997-F94D-A96C-B665508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62D5D-6B78-3B45-84E2-E350AFEA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C6BAF-F039-95C3-BA6D-E623D87F835D}"/>
              </a:ext>
            </a:extLst>
          </p:cNvPr>
          <p:cNvSpPr txBox="1"/>
          <p:nvPr/>
        </p:nvSpPr>
        <p:spPr>
          <a:xfrm>
            <a:off x="7325801" y="4793619"/>
            <a:ext cx="427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128 cores per node pure MPI</a:t>
            </a:r>
          </a:p>
        </p:txBody>
      </p:sp>
    </p:spTree>
    <p:extLst>
      <p:ext uri="{BB962C8B-B14F-4D97-AF65-F5344CB8AC3E}">
        <p14:creationId xmlns:p14="http://schemas.microsoft.com/office/powerpoint/2010/main" val="2163864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D116-AAA3-144D-BB2E-476177B5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EA7-6021-1E45-8E76-2C5DBA350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 version above 16 nodes</a:t>
            </a:r>
          </a:p>
          <a:p>
            <a:r>
              <a:rPr lang="en-US" dirty="0"/>
              <a:t>For OFI, </a:t>
            </a:r>
            <a:r>
              <a:rPr lang="en-US" dirty="0" err="1"/>
              <a:t>MPI_Alltoallv</a:t>
            </a:r>
            <a:r>
              <a:rPr lang="en-US" dirty="0"/>
              <a:t> becomes the dominant routine as number of nodes increases</a:t>
            </a:r>
          </a:p>
          <a:p>
            <a:pPr lvl="1"/>
            <a:r>
              <a:rPr lang="en-US" dirty="0"/>
              <a:t>Same </a:t>
            </a:r>
            <a:r>
              <a:rPr lang="en-US" dirty="0" err="1"/>
              <a:t>behaviour</a:t>
            </a:r>
            <a:r>
              <a:rPr lang="en-US" dirty="0"/>
              <a:t> is not seen for UCX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6FD44-139E-C249-9F29-158F5EFF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E47AA-8ACE-4542-942C-4E9E7169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0AEE4D-097B-EE4C-9041-E94D875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95757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27.7%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8.3%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7.9%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4.6%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9.6%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4.9%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4.5%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240.5s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60.5% MPI</a:t>
                      </a:r>
                    </a:p>
                    <a:p>
                      <a:r>
                        <a:rPr lang="en-US" dirty="0"/>
                        <a:t>      43.2%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7.2%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5.6%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4.0%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79.4s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50.4% MPI</a:t>
                      </a:r>
                    </a:p>
                    <a:p>
                      <a:r>
                        <a:rPr lang="en-US" dirty="0"/>
                        <a:t>      22.0%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10.2% Barrier</a:t>
                      </a:r>
                    </a:p>
                    <a:p>
                      <a:r>
                        <a:rPr lang="en-US" dirty="0"/>
                        <a:t>      8.5%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7.7%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99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342F1C9-62FA-7246-822A-AD1BCB1F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" y="3744186"/>
            <a:ext cx="6516624" cy="325831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2C84559-0014-7D45-9412-006C06E34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-20112" r="-13543" b="20112"/>
          <a:stretch/>
        </p:blipFill>
        <p:spPr>
          <a:xfrm>
            <a:off x="6120000" y="756000"/>
            <a:ext cx="6516624" cy="3258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C99DA-5005-4547-8E42-1EF1412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micro-benchmarks: </a:t>
            </a:r>
            <a:r>
              <a:rPr lang="en-US" dirty="0" err="1"/>
              <a:t>MPI_Alltoallv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D4BCE4-8C69-F546-A079-2E87DED8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D439FB-3662-E547-BAAA-569A10CF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B449B84-F5BC-1B4E-8DB2-797136E8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60223"/>
            <a:ext cx="3057441" cy="86125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95B31C0-5F09-3747-8570-7A2078BD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6" y="1264920"/>
            <a:ext cx="5486400" cy="27432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C4D3C703-3A13-8347-A852-09F5B3108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63" t="-18877" r="-12963" b="18877"/>
          <a:stretch/>
        </p:blipFill>
        <p:spPr>
          <a:xfrm>
            <a:off x="6108192" y="3346331"/>
            <a:ext cx="6516624" cy="32583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04E365-C172-A047-8874-C52C3FF19049}"/>
              </a:ext>
            </a:extLst>
          </p:cNvPr>
          <p:cNvSpPr txBox="1"/>
          <p:nvPr/>
        </p:nvSpPr>
        <p:spPr>
          <a:xfrm>
            <a:off x="3769718" y="2398343"/>
            <a:ext cx="8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bytes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F61373-00B3-3D4E-BC72-4346CFC8F0BE}"/>
              </a:ext>
            </a:extLst>
          </p:cNvPr>
          <p:cNvSpPr txBox="1"/>
          <p:nvPr/>
        </p:nvSpPr>
        <p:spPr>
          <a:xfrm>
            <a:off x="8799891" y="2444496"/>
            <a:ext cx="121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 bytes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9E9B2E-22A7-6B41-AD66-48D96C722201}"/>
              </a:ext>
            </a:extLst>
          </p:cNvPr>
          <p:cNvSpPr txBox="1"/>
          <p:nvPr/>
        </p:nvSpPr>
        <p:spPr>
          <a:xfrm>
            <a:off x="3535680" y="4975487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32768 bytes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1F36FC-C379-264F-8717-963C2C89D32A}"/>
              </a:ext>
            </a:extLst>
          </p:cNvPr>
          <p:cNvSpPr txBox="1"/>
          <p:nvPr/>
        </p:nvSpPr>
        <p:spPr>
          <a:xfrm>
            <a:off x="8839200" y="5160153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131072 bytes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C01E4-B5F8-F8E6-2240-63B748F43BAF}"/>
              </a:ext>
            </a:extLst>
          </p:cNvPr>
          <p:cNvSpPr txBox="1"/>
          <p:nvPr/>
        </p:nvSpPr>
        <p:spPr>
          <a:xfrm>
            <a:off x="7268058" y="1049197"/>
            <a:ext cx="427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128 cores per node, pure MPI</a:t>
            </a:r>
          </a:p>
        </p:txBody>
      </p:sp>
    </p:spTree>
    <p:extLst>
      <p:ext uri="{BB962C8B-B14F-4D97-AF65-F5344CB8AC3E}">
        <p14:creationId xmlns:p14="http://schemas.microsoft.com/office/powerpoint/2010/main" val="257983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7E32-3456-4748-84DF-E7FBF136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1C11-66A7-064B-BCAD-02446185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MPI_Alltoallv</a:t>
            </a:r>
            <a:r>
              <a:rPr lang="en-US" dirty="0"/>
              <a:t> benchmarking shows little difference between OFI and UCX performance across a range of message sizes</a:t>
            </a:r>
          </a:p>
          <a:p>
            <a:r>
              <a:rPr lang="en-US" dirty="0"/>
              <a:t>Does not tally with the differences in performance seen for CP2K and VASP where reduced OFI scaling/performance seems linked to slower </a:t>
            </a:r>
            <a:r>
              <a:rPr lang="en-US" dirty="0" err="1"/>
              <a:t>MPI_Alltoallv</a:t>
            </a:r>
            <a:r>
              <a:rPr lang="en-US" dirty="0"/>
              <a:t> operations</a:t>
            </a:r>
          </a:p>
          <a:p>
            <a:r>
              <a:rPr lang="en-US" dirty="0"/>
              <a:t>More detailed analysis needed to look at how the benchmarks are using </a:t>
            </a:r>
            <a:r>
              <a:rPr lang="en-US" dirty="0" err="1"/>
              <a:t>MPI_Alltoallv</a:t>
            </a:r>
            <a:r>
              <a:rPr lang="en-US" dirty="0"/>
              <a:t> and why the differences are not reflected in OSU micro-benchmarks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09E4A-AA2E-0645-A3B2-29F0E582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9474B-2A92-5349-B8A9-60841EA7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E683-9496-3743-B2A9-3B25BBE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summary</a:t>
            </a:r>
          </a:p>
        </p:txBody>
      </p:sp>
    </p:spTree>
    <p:extLst>
      <p:ext uri="{BB962C8B-B14F-4D97-AF65-F5344CB8AC3E}">
        <p14:creationId xmlns:p14="http://schemas.microsoft.com/office/powerpoint/2010/main" val="285534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2491A-59D5-514B-8DB9-A7467461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730694"/>
            <a:ext cx="4038600" cy="21209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3F9B18-904F-6244-8950-ABD3514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933036"/>
            <a:ext cx="4432300" cy="144377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B586B5-E67D-F34A-95CC-B5712182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2318"/>
            <a:ext cx="5016582" cy="120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4B6CF-168B-4D4D-AB57-9747359C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2" y="308659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5D38-7E5F-9149-ACF5-E657B919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452-8C76-B94D-A063-342B1FC4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investigations of the characteristics of </a:t>
            </a:r>
            <a:r>
              <a:rPr lang="en-US" dirty="0" err="1"/>
              <a:t>MPI_Alltoallv</a:t>
            </a:r>
            <a:r>
              <a:rPr lang="en-US" dirty="0"/>
              <a:t> use in application benchmarks to better understand the performance issues for OFI</a:t>
            </a:r>
          </a:p>
          <a:p>
            <a:pPr lvl="1"/>
            <a:r>
              <a:rPr lang="en-US" dirty="0"/>
              <a:t>Can we find a synthetic benchmark that demonstrates the issues?</a:t>
            </a:r>
          </a:p>
          <a:p>
            <a:pPr lvl="1"/>
            <a:r>
              <a:rPr lang="en-US" dirty="0"/>
              <a:t>What is the difference between </a:t>
            </a:r>
            <a:r>
              <a:rPr lang="en-US" dirty="0" err="1"/>
              <a:t>Alltoallv</a:t>
            </a:r>
            <a:r>
              <a:rPr lang="en-US" dirty="0"/>
              <a:t> in CASTEP and OSU micro-benchmarks compared to CP2K and VASP?</a:t>
            </a:r>
          </a:p>
          <a:p>
            <a:r>
              <a:rPr lang="en-US" dirty="0"/>
              <a:t>Extend to larger node counts </a:t>
            </a:r>
          </a:p>
          <a:p>
            <a:r>
              <a:rPr lang="en-US" dirty="0"/>
              <a:t>Repeat tests as system software is updated (Shasta version, Slingshot software, MPI library)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897F3-34E7-1548-A716-2EA7B91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4D36-E894-6048-87D7-9812E86C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7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F349-3982-E549-A93A-E7DA9F5C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8BD-918B-9A4F-BBD3-AA7FC2C3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choice of the </a:t>
            </a:r>
            <a:r>
              <a:rPr lang="en-US" dirty="0" err="1"/>
              <a:t>OpenFabrics</a:t>
            </a:r>
            <a:r>
              <a:rPr lang="en-US" dirty="0"/>
              <a:t> or UCX transport protocol can have a large effect on application performance</a:t>
            </a:r>
          </a:p>
          <a:p>
            <a:r>
              <a:rPr lang="en-US" dirty="0"/>
              <a:t>Particularly large effects have been observed for benchmarks that use </a:t>
            </a:r>
            <a:r>
              <a:rPr lang="en-US" dirty="0" err="1"/>
              <a:t>MPI_Alltoallv</a:t>
            </a:r>
            <a:r>
              <a:rPr lang="en-US" dirty="0"/>
              <a:t> collective operations</a:t>
            </a:r>
          </a:p>
          <a:p>
            <a:pPr lvl="1"/>
            <a:r>
              <a:rPr lang="en-US" dirty="0"/>
              <a:t>Using UCX typically gives much better performance/scaling than OFI in these cases</a:t>
            </a:r>
          </a:p>
          <a:p>
            <a:pPr lvl="1"/>
            <a:r>
              <a:rPr lang="en-US" dirty="0"/>
              <a:t>The effect is not seen in OSU </a:t>
            </a:r>
            <a:r>
              <a:rPr lang="en-US" dirty="0" err="1"/>
              <a:t>MPI_Alltoallv</a:t>
            </a:r>
            <a:r>
              <a:rPr lang="en-US" dirty="0"/>
              <a:t> micro-benchmarks</a:t>
            </a:r>
          </a:p>
          <a:p>
            <a:r>
              <a:rPr lang="en-US" dirty="0"/>
              <a:t>Benchmarks that rely on point-to-point MPI routines show much smaller variation in performance between OFI and UCX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https://github.com/ARCHER2-HPC/performance_ofi-ucx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88B2-60C1-4E4C-B310-DCF32B7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C622-8428-7A4A-920F-55DAB24E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4B74-8AD1-CC40-A944-5DAE0175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BE84-65BF-A740-9274-73504353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ARCHER2 is the latest UK National Supercomputing Service</a:t>
            </a:r>
          </a:p>
          <a:p>
            <a:pPr lvl="1"/>
            <a:r>
              <a:rPr lang="en-US" dirty="0"/>
              <a:t>Based around a large (750,000 core) HPE Cray EX system</a:t>
            </a:r>
          </a:p>
          <a:p>
            <a:r>
              <a:rPr lang="en-US" dirty="0"/>
              <a:t>Compare the performance of </a:t>
            </a:r>
            <a:r>
              <a:rPr lang="en-US" dirty="0" err="1"/>
              <a:t>OpenFabrics</a:t>
            </a:r>
            <a:r>
              <a:rPr lang="en-US" dirty="0"/>
              <a:t> (OFI) and Mellanox UCX</a:t>
            </a:r>
          </a:p>
          <a:p>
            <a:pPr lvl="1"/>
            <a:r>
              <a:rPr lang="en-US" dirty="0"/>
              <a:t>Transport protocols that underly the MPI library on ARCHER2</a:t>
            </a:r>
          </a:p>
          <a:p>
            <a:pPr lvl="1"/>
            <a:r>
              <a:rPr lang="en-US" dirty="0"/>
              <a:t>Can be selected at runtime by users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Provide good advice to users on which protocol to choose and when</a:t>
            </a:r>
          </a:p>
          <a:p>
            <a:pPr lvl="1"/>
            <a:r>
              <a:rPr lang="en-US" dirty="0"/>
              <a:t>Understand the performance characteristics of Slingshot interconnect</a:t>
            </a:r>
          </a:p>
          <a:p>
            <a:pPr lvl="1"/>
            <a:r>
              <a:rPr lang="en-US" dirty="0"/>
              <a:t>Identify problems and areas for improvement – particularly at large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C54D-B5EB-5B4F-9C6C-3F475FAB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CD022-CA27-C844-8AC8-7FAA93F6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1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ARCHER2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6BD2-C05E-934F-98C0-24DE622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0BCF-36A9-E54F-BBD1-B642BBE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F1276E1-FBF3-964A-AB3A-9E195F117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698533"/>
              </p:ext>
            </p:extLst>
          </p:nvPr>
        </p:nvGraphicFramePr>
        <p:xfrm>
          <a:off x="838199" y="28295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67879071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89193503"/>
                    </a:ext>
                  </a:extLst>
                </a:gridCol>
                <a:gridCol w="5219697">
                  <a:extLst>
                    <a:ext uri="{9D8B030D-6E8A-4147-A177-3AD203B41FA5}">
                      <a16:colId xmlns:a16="http://schemas.microsoft.com/office/drawing/2014/main" val="194345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Approx. %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3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CASINO, CASTEP, CP2K, QE, VASP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Systems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 Office UM, </a:t>
                      </a:r>
                      <a:r>
                        <a:rPr lang="en-US" dirty="0" err="1"/>
                        <a:t>MITgcm</a:t>
                      </a:r>
                      <a:r>
                        <a:rPr lang="en-US" dirty="0"/>
                        <a:t>, NEMO, WRF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2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Fluid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OpenFOAM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Nektar</a:t>
                      </a:r>
                      <a:r>
                        <a:rPr lang="en-US" dirty="0"/>
                        <a:t>++, </a:t>
                      </a:r>
                      <a:r>
                        <a:rPr lang="en-US" dirty="0" err="1"/>
                        <a:t>OpenSBLI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Code_Saturne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Biomolecular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GROMACS, NAMD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9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Plasma 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EPOCH, GS2, OSIRIS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NWChem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4334"/>
                  </a:ext>
                </a:extLst>
              </a:tr>
            </a:tbl>
          </a:graphicData>
        </a:graphic>
      </p:graphicFrame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5F61D03-7FF1-F246-A6F6-609AAB9523BD}"/>
              </a:ext>
            </a:extLst>
          </p:cNvPr>
          <p:cNvSpPr txBox="1">
            <a:spLocks/>
          </p:cNvSpPr>
          <p:nvPr/>
        </p:nvSpPr>
        <p:spPr>
          <a:xfrm>
            <a:off x="838199" y="5973532"/>
            <a:ext cx="10515597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Huge range of software: top 10 codes ~50%, top 40 ~75%, 100s of others make up the rest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25400DF-6CE9-7B4F-BD56-4FD1A2E9BF42}"/>
              </a:ext>
            </a:extLst>
          </p:cNvPr>
          <p:cNvSpPr txBox="1">
            <a:spLocks/>
          </p:cNvSpPr>
          <p:nvPr/>
        </p:nvSpPr>
        <p:spPr>
          <a:xfrm>
            <a:off x="838199" y="1098596"/>
            <a:ext cx="10515597" cy="1821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UK National Supercomputing Service – based at EPCC at The University of Edinburgh</a:t>
            </a:r>
          </a:p>
          <a:p>
            <a:r>
              <a:rPr lang="en-US" sz="2000" dirty="0"/>
              <a:t>Service designed to enable world-leading research for a wide range of research areas in the UK</a:t>
            </a:r>
          </a:p>
          <a:p>
            <a:r>
              <a:rPr lang="en-US" sz="2000" dirty="0"/>
              <a:t>User base of over 3000 users</a:t>
            </a:r>
          </a:p>
          <a:p>
            <a:r>
              <a:rPr lang="en-US" sz="2000" dirty="0"/>
              <a:t>Aim to have at least 10x the research throughput of its predecessor (ARCHER) and provide new capabilities for researchers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C410872-D9F5-6E40-AD1F-4ADEDF4D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3548"/>
            <a:ext cx="2928895" cy="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F9FD-F8E3-6E46-889E-5E6DC50D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4" y="266380"/>
            <a:ext cx="10515600" cy="656153"/>
          </a:xfrm>
        </p:spPr>
        <p:txBody>
          <a:bodyPr/>
          <a:lstStyle/>
          <a:p>
            <a:r>
              <a:rPr lang="en-US" dirty="0"/>
              <a:t>ARCHER2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41B-FC4C-B549-A8D3-BCCAC75C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14" y="1099334"/>
            <a:ext cx="6940455" cy="49110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HPE Cray EX Supercomputer</a:t>
            </a:r>
          </a:p>
          <a:p>
            <a:r>
              <a:rPr lang="en-US" dirty="0"/>
              <a:t>Hosted at EPCC, The University of Edinburgh</a:t>
            </a:r>
          </a:p>
          <a:p>
            <a:r>
              <a:rPr lang="en-US" dirty="0"/>
              <a:t>5,860 compute nodes (750,080 CPU compute cores)</a:t>
            </a:r>
          </a:p>
          <a:p>
            <a:r>
              <a:rPr lang="en-US" dirty="0"/>
              <a:t>HPE Cray Slingshot 10 interconnect</a:t>
            </a:r>
          </a:p>
          <a:p>
            <a:r>
              <a:rPr lang="en-US" dirty="0"/>
              <a:t>Compute nodes:</a:t>
            </a:r>
          </a:p>
          <a:p>
            <a:pPr lvl="1"/>
            <a:r>
              <a:rPr lang="en-US" dirty="0"/>
              <a:t>Dual socket AMD EPYC</a:t>
            </a:r>
            <a:r>
              <a:rPr lang="en-US" baseline="30000" dirty="0"/>
              <a:t>TM</a:t>
            </a:r>
            <a:r>
              <a:rPr lang="en-US" dirty="0"/>
              <a:t> 7742 (Rome), 64c, 2.25 GHz</a:t>
            </a:r>
          </a:p>
          <a:p>
            <a:pPr lvl="1"/>
            <a:r>
              <a:rPr lang="en-US" dirty="0"/>
              <a:t>256 GIB / 512 GiB memory per node</a:t>
            </a:r>
          </a:p>
          <a:p>
            <a:pPr lvl="1"/>
            <a:r>
              <a:rPr lang="en-US" dirty="0"/>
              <a:t>Two 100 Gbps Slingshot interfaces per node</a:t>
            </a:r>
          </a:p>
          <a:p>
            <a:r>
              <a:rPr lang="en-US" dirty="0"/>
              <a:t>3x </a:t>
            </a:r>
            <a:r>
              <a:rPr lang="en-US" dirty="0" err="1"/>
              <a:t>ClusterStor</a:t>
            </a:r>
            <a:r>
              <a:rPr lang="en-US" dirty="0"/>
              <a:t> L300 </a:t>
            </a:r>
            <a:r>
              <a:rPr lang="en-US" dirty="0" err="1"/>
              <a:t>Lustre</a:t>
            </a:r>
            <a:r>
              <a:rPr lang="en-US" dirty="0"/>
              <a:t> file systems, each 3.6 PB</a:t>
            </a:r>
          </a:p>
          <a:p>
            <a:r>
              <a:rPr lang="en-US" dirty="0"/>
              <a:t>1 PB </a:t>
            </a:r>
            <a:r>
              <a:rPr lang="en-US" dirty="0" err="1"/>
              <a:t>ClusterStor</a:t>
            </a:r>
            <a:r>
              <a:rPr lang="en-US" dirty="0"/>
              <a:t> E1000F solid state storage</a:t>
            </a:r>
          </a:p>
          <a:p>
            <a:pPr lvl="1"/>
            <a:r>
              <a:rPr lang="en-US" dirty="0"/>
              <a:t>Not available at start of service</a:t>
            </a:r>
          </a:p>
          <a:p>
            <a:pPr lvl="1"/>
            <a:r>
              <a:rPr lang="en-US" dirty="0"/>
              <a:t>Will be available to users via </a:t>
            </a:r>
            <a:r>
              <a:rPr lang="en-US" dirty="0" err="1"/>
              <a:t>Slurm</a:t>
            </a:r>
            <a:r>
              <a:rPr lang="en-US" dirty="0"/>
              <a:t> BB directives</a:t>
            </a:r>
          </a:p>
          <a:p>
            <a:r>
              <a:rPr lang="en-US" dirty="0"/>
              <a:t>4x NetApp FAS8200A file systems, 1 PB total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EA8D3B-32A1-BB40-B25D-4D4523AA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BBD8F5-3851-0642-9ECD-0E598E5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9AA0A9-556D-A94D-A071-3331DCF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4" t="1807" r="22917" b="2133"/>
          <a:stretch/>
        </p:blipFill>
        <p:spPr>
          <a:xfrm>
            <a:off x="7654315" y="0"/>
            <a:ext cx="6249042" cy="68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7341-08B0-D242-BF77-001F760D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65125"/>
            <a:ext cx="6400800" cy="656153"/>
          </a:xfrm>
        </p:spPr>
        <p:txBody>
          <a:bodyPr/>
          <a:lstStyle/>
          <a:p>
            <a:r>
              <a:rPr lang="en-US" dirty="0"/>
              <a:t>ARCHER2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0249-D807-6649-A4BA-3CB35F5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334" y="1246909"/>
            <a:ext cx="6077465" cy="4930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Comprehensive support for users from experts at EPCC and HPE</a:t>
            </a:r>
          </a:p>
          <a:p>
            <a:r>
              <a:rPr lang="en-US" dirty="0"/>
              <a:t>Extensive training </a:t>
            </a:r>
            <a:r>
              <a:rPr lang="en-US" dirty="0" err="1"/>
              <a:t>programme</a:t>
            </a:r>
            <a:r>
              <a:rPr lang="en-US" dirty="0"/>
              <a:t> that is free to researchers</a:t>
            </a:r>
          </a:p>
          <a:p>
            <a:pPr lvl="1"/>
            <a:r>
              <a:rPr lang="en-US" dirty="0"/>
              <a:t>Wide range of courses from entry level to advanced</a:t>
            </a:r>
          </a:p>
          <a:p>
            <a:r>
              <a:rPr lang="en-US" dirty="0"/>
              <a:t>Support to employ Research Software Engineers to improve codes</a:t>
            </a:r>
          </a:p>
          <a:p>
            <a:pPr lvl="1"/>
            <a:r>
              <a:rPr lang="en-US" dirty="0"/>
              <a:t>These can be RSEs in the community or provided by EPCC</a:t>
            </a:r>
          </a:p>
          <a:p>
            <a:r>
              <a:rPr lang="en-US" dirty="0"/>
              <a:t>Outreach and engagement with the public and wider research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10DB5-F35B-D649-9574-2531075C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A8E7-7FA2-954E-861D-7F9925BD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oup of people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A608A23F-7E4A-EC40-AB7D-4E45CB4C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905" r="18905"/>
          <a:stretch/>
        </p:blipFill>
        <p:spPr>
          <a:xfrm>
            <a:off x="-5661395" y="0"/>
            <a:ext cx="10282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FF6D28C86942B60EC522C13DDA12" ma:contentTypeVersion="11" ma:contentTypeDescription="Create a new document." ma:contentTypeScope="" ma:versionID="decd0bce16b8a5f79adbfab60bbc9e3d">
  <xsd:schema xmlns:xsd="http://www.w3.org/2001/XMLSchema" xmlns:xs="http://www.w3.org/2001/XMLSchema" xmlns:p="http://schemas.microsoft.com/office/2006/metadata/properties" xmlns:ns2="0793fed8-f8aa-4f37-8d35-fbd40a10d2cc" xmlns:ns3="abae6e5c-6193-48ca-9771-891cb53bf843" targetNamespace="http://schemas.microsoft.com/office/2006/metadata/properties" ma:root="true" ma:fieldsID="d9673a9f11d08e8263040313b29cc6bf" ns2:_="" ns3:_="">
    <xsd:import namespace="0793fed8-f8aa-4f37-8d35-fbd40a10d2cc"/>
    <xsd:import namespace="abae6e5c-6193-48ca-9771-891cb53bf8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3fed8-f8aa-4f37-8d35-fbd40a10d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6e5c-6193-48ca-9771-891cb53bf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139D3-77AB-4AA3-AD4C-1B19C3872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3fed8-f8aa-4f37-8d35-fbd40a10d2cc"/>
    <ds:schemaRef ds:uri="abae6e5c-6193-48ca-9771-891cb53bf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F1B19C-7303-45C0-96C5-74C912A393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D02B40-40B6-4700-876B-7FB8CA6CD2A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abae6e5c-6193-48ca-9771-891cb53bf843"/>
    <ds:schemaRef ds:uri="http://schemas.openxmlformats.org/package/2006/metadata/core-properties"/>
    <ds:schemaRef ds:uri="0793fed8-f8aa-4f37-8d35-fbd40a10d2c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14306</TotalTime>
  <Words>2221</Words>
  <Application>Microsoft Macintosh PowerPoint</Application>
  <PresentationFormat>Widescreen</PresentationFormat>
  <Paragraphs>418</Paragraphs>
  <Slides>31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OpenFabrics and UCX</vt:lpstr>
      <vt:lpstr>Reusing this material</vt:lpstr>
      <vt:lpstr>Partners</vt:lpstr>
      <vt:lpstr>Introduction</vt:lpstr>
      <vt:lpstr>ARCHER2 Overview</vt:lpstr>
      <vt:lpstr>PowerPoint Presentation</vt:lpstr>
      <vt:lpstr>ARCHER2 system</vt:lpstr>
      <vt:lpstr>ARCHER2 Service</vt:lpstr>
      <vt:lpstr>Benchmark details</vt:lpstr>
      <vt:lpstr>Full details </vt:lpstr>
      <vt:lpstr>Benchmarks</vt:lpstr>
      <vt:lpstr>Application benchmarks: key comms. routines</vt:lpstr>
      <vt:lpstr>Build environment summary</vt:lpstr>
      <vt:lpstr>Results and analysis</vt:lpstr>
      <vt:lpstr>CASTEP</vt:lpstr>
      <vt:lpstr>CASTEP</vt:lpstr>
      <vt:lpstr>CP2K: performance</vt:lpstr>
      <vt:lpstr>CP2K: profile</vt:lpstr>
      <vt:lpstr>GROMACS</vt:lpstr>
      <vt:lpstr>GROMACS profiling</vt:lpstr>
      <vt:lpstr>PowerPoint Presentation</vt:lpstr>
      <vt:lpstr>NEMO profiling</vt:lpstr>
      <vt:lpstr>OpenSBLI: performance</vt:lpstr>
      <vt:lpstr>OpenSBLI: analysis</vt:lpstr>
      <vt:lpstr>VASP: performance</vt:lpstr>
      <vt:lpstr>VASP: analysis</vt:lpstr>
      <vt:lpstr>OSU micro-benchmarks: MPI_Alltoallv</vt:lpstr>
      <vt:lpstr>OSU micro-benchmarks</vt:lpstr>
      <vt:lpstr>Next steps and summary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Andrew</dc:creator>
  <cp:lastModifiedBy>TURNER Andrew</cp:lastModifiedBy>
  <cp:revision>180</cp:revision>
  <cp:lastPrinted>2020-04-20T13:32:50Z</cp:lastPrinted>
  <dcterms:created xsi:type="dcterms:W3CDTF">2020-04-16T08:03:05Z</dcterms:created>
  <dcterms:modified xsi:type="dcterms:W3CDTF">2022-07-19T14:50:23Z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0x010100BA61FF6D28C86942B60EC522C13DDA12</vt:lpwstr>
  </property>
</Properties>
</file>